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35" r:id="rId4"/>
    <p:sldId id="340" r:id="rId5"/>
    <p:sldId id="341" r:id="rId6"/>
    <p:sldId id="342" r:id="rId7"/>
    <p:sldId id="282" r:id="rId8"/>
    <p:sldId id="261" r:id="rId9"/>
    <p:sldId id="284" r:id="rId10"/>
    <p:sldId id="312" r:id="rId11"/>
    <p:sldId id="314" r:id="rId12"/>
    <p:sldId id="313" r:id="rId13"/>
    <p:sldId id="327" r:id="rId14"/>
    <p:sldId id="320" r:id="rId15"/>
    <p:sldId id="275" r:id="rId16"/>
    <p:sldId id="348" r:id="rId17"/>
    <p:sldId id="343" r:id="rId18"/>
    <p:sldId id="344" r:id="rId19"/>
    <p:sldId id="325" r:id="rId20"/>
    <p:sldId id="326" r:id="rId21"/>
    <p:sldId id="281" r:id="rId22"/>
    <p:sldId id="351" r:id="rId23"/>
    <p:sldId id="352" r:id="rId24"/>
    <p:sldId id="353" r:id="rId25"/>
    <p:sldId id="298" r:id="rId26"/>
    <p:sldId id="34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354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DC16B-4369-469C-9112-CBEA96EC81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6BF76EF-9D97-4EB7-BD64-34F4C4370D48}">
      <dgm:prSet phldrT="[Text]"/>
      <dgm:spPr/>
      <dgm:t>
        <a:bodyPr/>
        <a:lstStyle/>
        <a:p>
          <a:r>
            <a:rPr lang="en-GB" dirty="0" smtClean="0"/>
            <a:t>Organisational Strategic Intent</a:t>
          </a:r>
          <a:endParaRPr lang="en-GB" dirty="0"/>
        </a:p>
      </dgm:t>
    </dgm:pt>
    <dgm:pt modelId="{B5872BA1-C648-4A80-83D7-0F6EE9E8BFC5}" type="parTrans" cxnId="{10CD6D1C-2BFB-4820-A04F-43D69FF62006}">
      <dgm:prSet/>
      <dgm:spPr/>
      <dgm:t>
        <a:bodyPr/>
        <a:lstStyle/>
        <a:p>
          <a:endParaRPr lang="en-GB"/>
        </a:p>
      </dgm:t>
    </dgm:pt>
    <dgm:pt modelId="{F87BCFCC-5639-4EB3-A2ED-B44BF1D8DEC7}" type="sibTrans" cxnId="{10CD6D1C-2BFB-4820-A04F-43D69FF62006}">
      <dgm:prSet/>
      <dgm:spPr/>
      <dgm:t>
        <a:bodyPr/>
        <a:lstStyle/>
        <a:p>
          <a:endParaRPr lang="en-GB"/>
        </a:p>
      </dgm:t>
    </dgm:pt>
    <dgm:pt modelId="{39498D47-51CB-432C-BD52-807644C7EEEE}">
      <dgm:prSet phldrT="[Text]"/>
      <dgm:spPr/>
      <dgm:t>
        <a:bodyPr/>
        <a:lstStyle/>
        <a:p>
          <a:r>
            <a:rPr lang="en-GB" dirty="0" smtClean="0"/>
            <a:t>Sustainability /Environment Strategy</a:t>
          </a:r>
          <a:endParaRPr lang="en-GB" dirty="0"/>
        </a:p>
      </dgm:t>
    </dgm:pt>
    <dgm:pt modelId="{12C32475-BE86-4581-971B-29020B496DA1}" type="parTrans" cxnId="{2C03AACF-B5CB-43D5-B1CF-4AB17E1B0FF2}">
      <dgm:prSet/>
      <dgm:spPr/>
      <dgm:t>
        <a:bodyPr/>
        <a:lstStyle/>
        <a:p>
          <a:endParaRPr lang="en-GB"/>
        </a:p>
      </dgm:t>
    </dgm:pt>
    <dgm:pt modelId="{CAA5BA85-CE85-4C97-9889-0E7FD65B9F4A}" type="sibTrans" cxnId="{2C03AACF-B5CB-43D5-B1CF-4AB17E1B0FF2}">
      <dgm:prSet/>
      <dgm:spPr/>
      <dgm:t>
        <a:bodyPr/>
        <a:lstStyle/>
        <a:p>
          <a:endParaRPr lang="en-GB"/>
        </a:p>
      </dgm:t>
    </dgm:pt>
    <dgm:pt modelId="{0139E6FB-0E9F-46EE-85ED-127F2DA629AC}">
      <dgm:prSet phldrT="[Text]"/>
      <dgm:spPr/>
      <dgm:t>
        <a:bodyPr/>
        <a:lstStyle/>
        <a:p>
          <a:r>
            <a:rPr lang="en-GB" dirty="0" smtClean="0"/>
            <a:t>Procurement Strategy (Incorporating Sustainability)</a:t>
          </a:r>
          <a:endParaRPr lang="en-GB" dirty="0"/>
        </a:p>
      </dgm:t>
    </dgm:pt>
    <dgm:pt modelId="{968A1088-000E-461B-BEF4-2C061D86A0F7}" type="parTrans" cxnId="{E4C9C049-8898-4AA1-827F-723B1A41A659}">
      <dgm:prSet/>
      <dgm:spPr/>
      <dgm:t>
        <a:bodyPr/>
        <a:lstStyle/>
        <a:p>
          <a:endParaRPr lang="en-GB"/>
        </a:p>
      </dgm:t>
    </dgm:pt>
    <dgm:pt modelId="{F23F13D9-D0F3-4CD7-BB7E-277392D1D144}" type="sibTrans" cxnId="{E4C9C049-8898-4AA1-827F-723B1A41A659}">
      <dgm:prSet/>
      <dgm:spPr/>
      <dgm:t>
        <a:bodyPr/>
        <a:lstStyle/>
        <a:p>
          <a:endParaRPr lang="en-GB"/>
        </a:p>
      </dgm:t>
    </dgm:pt>
    <dgm:pt modelId="{FA35C640-6CF7-42EF-ADE7-5498206FDF92}">
      <dgm:prSet/>
      <dgm:spPr/>
      <dgm:t>
        <a:bodyPr/>
        <a:lstStyle/>
        <a:p>
          <a:r>
            <a:rPr lang="en-GB" dirty="0" smtClean="0"/>
            <a:t>Commodity Analysis to identify positive and negative impacts</a:t>
          </a:r>
        </a:p>
      </dgm:t>
    </dgm:pt>
    <dgm:pt modelId="{37A3CAE3-45A0-45FC-8B58-050DF92FACE7}" type="parTrans" cxnId="{723E13C0-E3E7-4DC2-94DE-12A0D70D3AEB}">
      <dgm:prSet/>
      <dgm:spPr/>
      <dgm:t>
        <a:bodyPr/>
        <a:lstStyle/>
        <a:p>
          <a:endParaRPr lang="en-GB"/>
        </a:p>
      </dgm:t>
    </dgm:pt>
    <dgm:pt modelId="{B014DB34-4DEC-4872-AA46-D5A1B93BDE65}" type="sibTrans" cxnId="{723E13C0-E3E7-4DC2-94DE-12A0D70D3AEB}">
      <dgm:prSet/>
      <dgm:spPr/>
      <dgm:t>
        <a:bodyPr/>
        <a:lstStyle/>
        <a:p>
          <a:endParaRPr lang="en-GB"/>
        </a:p>
      </dgm:t>
    </dgm:pt>
    <dgm:pt modelId="{996E7C51-C082-4109-9C47-4ADA92D5024A}">
      <dgm:prSet/>
      <dgm:spPr/>
      <dgm:t>
        <a:bodyPr/>
        <a:lstStyle/>
        <a:p>
          <a:r>
            <a:rPr lang="en-GB" dirty="0" smtClean="0"/>
            <a:t>Incorporate impact analysis into procurement process</a:t>
          </a:r>
          <a:endParaRPr lang="en-GB" dirty="0"/>
        </a:p>
      </dgm:t>
    </dgm:pt>
    <dgm:pt modelId="{3AFBDE7E-12EB-4044-8A7F-5D5A26B72E73}" type="parTrans" cxnId="{8231DDC0-F6C8-43D1-95CE-4D2209621F52}">
      <dgm:prSet/>
      <dgm:spPr/>
      <dgm:t>
        <a:bodyPr/>
        <a:lstStyle/>
        <a:p>
          <a:endParaRPr lang="en-GB"/>
        </a:p>
      </dgm:t>
    </dgm:pt>
    <dgm:pt modelId="{4C884D1C-0033-4833-AE45-6BC57C8273C4}" type="sibTrans" cxnId="{8231DDC0-F6C8-43D1-95CE-4D2209621F52}">
      <dgm:prSet/>
      <dgm:spPr/>
      <dgm:t>
        <a:bodyPr/>
        <a:lstStyle/>
        <a:p>
          <a:endParaRPr lang="en-GB"/>
        </a:p>
      </dgm:t>
    </dgm:pt>
    <dgm:pt modelId="{CFDBD008-1DCA-40E1-8D83-16E423F10726}">
      <dgm:prSet/>
      <dgm:spPr/>
      <dgm:t>
        <a:bodyPr/>
        <a:lstStyle/>
        <a:p>
          <a:r>
            <a:rPr lang="en-GB" dirty="0" smtClean="0"/>
            <a:t>Supplier Engagement and support</a:t>
          </a:r>
          <a:endParaRPr lang="en-GB" dirty="0"/>
        </a:p>
      </dgm:t>
    </dgm:pt>
    <dgm:pt modelId="{C94B077E-41ED-453A-92CC-63FBD4993B9D}" type="parTrans" cxnId="{4A489B7F-4A03-48AF-B85B-08CBCDB84C70}">
      <dgm:prSet/>
      <dgm:spPr/>
      <dgm:t>
        <a:bodyPr/>
        <a:lstStyle/>
        <a:p>
          <a:endParaRPr lang="en-GB"/>
        </a:p>
      </dgm:t>
    </dgm:pt>
    <dgm:pt modelId="{66BF79A1-0892-4287-94B4-EEE9E01999BA}" type="sibTrans" cxnId="{4A489B7F-4A03-48AF-B85B-08CBCDB84C70}">
      <dgm:prSet/>
      <dgm:spPr/>
      <dgm:t>
        <a:bodyPr/>
        <a:lstStyle/>
        <a:p>
          <a:endParaRPr lang="en-GB"/>
        </a:p>
      </dgm:t>
    </dgm:pt>
    <dgm:pt modelId="{52C7938D-E730-4CAC-8590-EE1FB2E3F26C}" type="pres">
      <dgm:prSet presAssocID="{4EDDC16B-4369-469C-9112-CBEA96EC81A4}" presName="Name0" presStyleCnt="0">
        <dgm:presLayoutVars>
          <dgm:dir/>
          <dgm:resizeHandles val="exact"/>
        </dgm:presLayoutVars>
      </dgm:prSet>
      <dgm:spPr/>
    </dgm:pt>
    <dgm:pt modelId="{C47668B3-45E9-409B-81B2-5571610AD73F}" type="pres">
      <dgm:prSet presAssocID="{86BF76EF-9D97-4EB7-BD64-34F4C4370D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E9E98A-2250-4F56-ACAB-889A5F5F32F0}" type="pres">
      <dgm:prSet presAssocID="{F87BCFCC-5639-4EB3-A2ED-B44BF1D8DEC7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B08917A-683E-4384-9B44-EF38259E5964}" type="pres">
      <dgm:prSet presAssocID="{F87BCFCC-5639-4EB3-A2ED-B44BF1D8DEC7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478BCAC5-8CB0-4E1F-A23D-867AFD3A7A58}" type="pres">
      <dgm:prSet presAssocID="{39498D47-51CB-432C-BD52-807644C7EE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5AA42-FF6C-46EF-A427-1A0D2375D9D7}" type="pres">
      <dgm:prSet presAssocID="{CAA5BA85-CE85-4C97-9889-0E7FD65B9F4A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C61EB6B-069A-4995-817A-A292D4A9B6C9}" type="pres">
      <dgm:prSet presAssocID="{CAA5BA85-CE85-4C97-9889-0E7FD65B9F4A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33281BD2-EEF6-446A-814E-A82E5B8E9A55}" type="pres">
      <dgm:prSet presAssocID="{0139E6FB-0E9F-46EE-85ED-127F2DA629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E36883-52F4-41DB-99BB-A88CA8C754FD}" type="pres">
      <dgm:prSet presAssocID="{F23F13D9-D0F3-4CD7-BB7E-277392D1D144}" presName="sibTrans" presStyleLbl="sibTrans2D1" presStyleIdx="2" presStyleCnt="5"/>
      <dgm:spPr/>
      <dgm:t>
        <a:bodyPr/>
        <a:lstStyle/>
        <a:p>
          <a:endParaRPr lang="en-GB"/>
        </a:p>
      </dgm:t>
    </dgm:pt>
    <dgm:pt modelId="{482B0D54-5A0E-4AE2-BC1C-1DAF36A93A40}" type="pres">
      <dgm:prSet presAssocID="{F23F13D9-D0F3-4CD7-BB7E-277392D1D144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A16622E2-C37A-470C-B28E-5BD8A009549B}" type="pres">
      <dgm:prSet presAssocID="{FA35C640-6CF7-42EF-ADE7-5498206FDF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4DBD0A-E851-494B-86AB-222CAE9DF011}" type="pres">
      <dgm:prSet presAssocID="{B014DB34-4DEC-4872-AA46-D5A1B93BDE6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5481D653-8AC2-41FE-B453-43542ADB58DA}" type="pres">
      <dgm:prSet presAssocID="{B014DB34-4DEC-4872-AA46-D5A1B93BDE6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62228C1-CE75-47D4-A817-BC1CAA054D11}" type="pres">
      <dgm:prSet presAssocID="{996E7C51-C082-4109-9C47-4ADA92D502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C6788-A3F1-4635-9D7B-D723880943AF}" type="pres">
      <dgm:prSet presAssocID="{4C884D1C-0033-4833-AE45-6BC57C8273C4}" presName="sibTrans" presStyleLbl="sibTrans2D1" presStyleIdx="4" presStyleCnt="5"/>
      <dgm:spPr/>
      <dgm:t>
        <a:bodyPr/>
        <a:lstStyle/>
        <a:p>
          <a:endParaRPr lang="en-GB"/>
        </a:p>
      </dgm:t>
    </dgm:pt>
    <dgm:pt modelId="{FC2C8EBF-51A9-456E-8AC0-360C0FDC9054}" type="pres">
      <dgm:prSet presAssocID="{4C884D1C-0033-4833-AE45-6BC57C8273C4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E557B4CF-37A3-4A04-8AF4-5D80A6E478AC}" type="pres">
      <dgm:prSet presAssocID="{CFDBD008-1DCA-40E1-8D83-16E423F107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3E13C0-E3E7-4DC2-94DE-12A0D70D3AEB}" srcId="{4EDDC16B-4369-469C-9112-CBEA96EC81A4}" destId="{FA35C640-6CF7-42EF-ADE7-5498206FDF92}" srcOrd="3" destOrd="0" parTransId="{37A3CAE3-45A0-45FC-8B58-050DF92FACE7}" sibTransId="{B014DB34-4DEC-4872-AA46-D5A1B93BDE65}"/>
    <dgm:cxn modelId="{91E502E9-933D-4012-9AD4-436E6E8B3A3A}" type="presOf" srcId="{F23F13D9-D0F3-4CD7-BB7E-277392D1D144}" destId="{DCE36883-52F4-41DB-99BB-A88CA8C754FD}" srcOrd="0" destOrd="0" presId="urn:microsoft.com/office/officeart/2005/8/layout/process1"/>
    <dgm:cxn modelId="{E4C9C049-8898-4AA1-827F-723B1A41A659}" srcId="{4EDDC16B-4369-469C-9112-CBEA96EC81A4}" destId="{0139E6FB-0E9F-46EE-85ED-127F2DA629AC}" srcOrd="2" destOrd="0" parTransId="{968A1088-000E-461B-BEF4-2C061D86A0F7}" sibTransId="{F23F13D9-D0F3-4CD7-BB7E-277392D1D144}"/>
    <dgm:cxn modelId="{71BF0B90-EE94-4F77-A697-509454FAB3B1}" type="presOf" srcId="{F87BCFCC-5639-4EB3-A2ED-B44BF1D8DEC7}" destId="{BB08917A-683E-4384-9B44-EF38259E5964}" srcOrd="1" destOrd="0" presId="urn:microsoft.com/office/officeart/2005/8/layout/process1"/>
    <dgm:cxn modelId="{B940AB77-2EB6-49D9-941D-CD9C8BE0B094}" type="presOf" srcId="{86BF76EF-9D97-4EB7-BD64-34F4C4370D48}" destId="{C47668B3-45E9-409B-81B2-5571610AD73F}" srcOrd="0" destOrd="0" presId="urn:microsoft.com/office/officeart/2005/8/layout/process1"/>
    <dgm:cxn modelId="{E9EAB7BD-FC8A-4EF9-8E73-0721C77F3819}" type="presOf" srcId="{B014DB34-4DEC-4872-AA46-D5A1B93BDE65}" destId="{7D4DBD0A-E851-494B-86AB-222CAE9DF011}" srcOrd="0" destOrd="0" presId="urn:microsoft.com/office/officeart/2005/8/layout/process1"/>
    <dgm:cxn modelId="{D4197FAD-A66F-46AB-AAFD-98A99894771B}" type="presOf" srcId="{4C884D1C-0033-4833-AE45-6BC57C8273C4}" destId="{D1AC6788-A3F1-4635-9D7B-D723880943AF}" srcOrd="0" destOrd="0" presId="urn:microsoft.com/office/officeart/2005/8/layout/process1"/>
    <dgm:cxn modelId="{2C03AACF-B5CB-43D5-B1CF-4AB17E1B0FF2}" srcId="{4EDDC16B-4369-469C-9112-CBEA96EC81A4}" destId="{39498D47-51CB-432C-BD52-807644C7EEEE}" srcOrd="1" destOrd="0" parTransId="{12C32475-BE86-4581-971B-29020B496DA1}" sibTransId="{CAA5BA85-CE85-4C97-9889-0E7FD65B9F4A}"/>
    <dgm:cxn modelId="{F07C35CE-534F-46A5-9EA7-81CC9D3BD9B6}" type="presOf" srcId="{4C884D1C-0033-4833-AE45-6BC57C8273C4}" destId="{FC2C8EBF-51A9-456E-8AC0-360C0FDC9054}" srcOrd="1" destOrd="0" presId="urn:microsoft.com/office/officeart/2005/8/layout/process1"/>
    <dgm:cxn modelId="{8231DDC0-F6C8-43D1-95CE-4D2209621F52}" srcId="{4EDDC16B-4369-469C-9112-CBEA96EC81A4}" destId="{996E7C51-C082-4109-9C47-4ADA92D5024A}" srcOrd="4" destOrd="0" parTransId="{3AFBDE7E-12EB-4044-8A7F-5D5A26B72E73}" sibTransId="{4C884D1C-0033-4833-AE45-6BC57C8273C4}"/>
    <dgm:cxn modelId="{10CD6D1C-2BFB-4820-A04F-43D69FF62006}" srcId="{4EDDC16B-4369-469C-9112-CBEA96EC81A4}" destId="{86BF76EF-9D97-4EB7-BD64-34F4C4370D48}" srcOrd="0" destOrd="0" parTransId="{B5872BA1-C648-4A80-83D7-0F6EE9E8BFC5}" sibTransId="{F87BCFCC-5639-4EB3-A2ED-B44BF1D8DEC7}"/>
    <dgm:cxn modelId="{DA2E044F-0395-48E4-86E8-126D2EE33B31}" type="presOf" srcId="{0139E6FB-0E9F-46EE-85ED-127F2DA629AC}" destId="{33281BD2-EEF6-446A-814E-A82E5B8E9A55}" srcOrd="0" destOrd="0" presId="urn:microsoft.com/office/officeart/2005/8/layout/process1"/>
    <dgm:cxn modelId="{D40E38D3-7A19-4E46-8C50-F2820C220990}" type="presOf" srcId="{CAA5BA85-CE85-4C97-9889-0E7FD65B9F4A}" destId="{0C61EB6B-069A-4995-817A-A292D4A9B6C9}" srcOrd="1" destOrd="0" presId="urn:microsoft.com/office/officeart/2005/8/layout/process1"/>
    <dgm:cxn modelId="{24FCF663-1544-4115-975E-A9961E1FA49C}" type="presOf" srcId="{B014DB34-4DEC-4872-AA46-D5A1B93BDE65}" destId="{5481D653-8AC2-41FE-B453-43542ADB58DA}" srcOrd="1" destOrd="0" presId="urn:microsoft.com/office/officeart/2005/8/layout/process1"/>
    <dgm:cxn modelId="{23F67EC2-3AF3-45AA-940B-5FA36462B262}" type="presOf" srcId="{F23F13D9-D0F3-4CD7-BB7E-277392D1D144}" destId="{482B0D54-5A0E-4AE2-BC1C-1DAF36A93A40}" srcOrd="1" destOrd="0" presId="urn:microsoft.com/office/officeart/2005/8/layout/process1"/>
    <dgm:cxn modelId="{7BE666EA-4DCA-4673-A596-F63D653C2068}" type="presOf" srcId="{4EDDC16B-4369-469C-9112-CBEA96EC81A4}" destId="{52C7938D-E730-4CAC-8590-EE1FB2E3F26C}" srcOrd="0" destOrd="0" presId="urn:microsoft.com/office/officeart/2005/8/layout/process1"/>
    <dgm:cxn modelId="{048BAFAB-8B8F-4799-B033-A09C0B7B1481}" type="presOf" srcId="{39498D47-51CB-432C-BD52-807644C7EEEE}" destId="{478BCAC5-8CB0-4E1F-A23D-867AFD3A7A58}" srcOrd="0" destOrd="0" presId="urn:microsoft.com/office/officeart/2005/8/layout/process1"/>
    <dgm:cxn modelId="{4A489B7F-4A03-48AF-B85B-08CBCDB84C70}" srcId="{4EDDC16B-4369-469C-9112-CBEA96EC81A4}" destId="{CFDBD008-1DCA-40E1-8D83-16E423F10726}" srcOrd="5" destOrd="0" parTransId="{C94B077E-41ED-453A-92CC-63FBD4993B9D}" sibTransId="{66BF79A1-0892-4287-94B4-EEE9E01999BA}"/>
    <dgm:cxn modelId="{E781A3F0-E4F1-49E8-BCBA-980702991FF5}" type="presOf" srcId="{996E7C51-C082-4109-9C47-4ADA92D5024A}" destId="{B62228C1-CE75-47D4-A817-BC1CAA054D11}" srcOrd="0" destOrd="0" presId="urn:microsoft.com/office/officeart/2005/8/layout/process1"/>
    <dgm:cxn modelId="{07AA0FCE-6B94-4F44-AA14-7AAE828231C7}" type="presOf" srcId="{CFDBD008-1DCA-40E1-8D83-16E423F10726}" destId="{E557B4CF-37A3-4A04-8AF4-5D80A6E478AC}" srcOrd="0" destOrd="0" presId="urn:microsoft.com/office/officeart/2005/8/layout/process1"/>
    <dgm:cxn modelId="{15893A7C-9EC8-476B-B84A-97DC26461360}" type="presOf" srcId="{CAA5BA85-CE85-4C97-9889-0E7FD65B9F4A}" destId="{16B5AA42-FF6C-46EF-A427-1A0D2375D9D7}" srcOrd="0" destOrd="0" presId="urn:microsoft.com/office/officeart/2005/8/layout/process1"/>
    <dgm:cxn modelId="{2F7D881B-0ACE-40A0-8CBB-68999E7E43CB}" type="presOf" srcId="{FA35C640-6CF7-42EF-ADE7-5498206FDF92}" destId="{A16622E2-C37A-470C-B28E-5BD8A009549B}" srcOrd="0" destOrd="0" presId="urn:microsoft.com/office/officeart/2005/8/layout/process1"/>
    <dgm:cxn modelId="{DC9538D0-CDF9-4AA7-A8DC-2E492429D1C1}" type="presOf" srcId="{F87BCFCC-5639-4EB3-A2ED-B44BF1D8DEC7}" destId="{F6E9E98A-2250-4F56-ACAB-889A5F5F32F0}" srcOrd="0" destOrd="0" presId="urn:microsoft.com/office/officeart/2005/8/layout/process1"/>
    <dgm:cxn modelId="{7C61BDAA-343E-483E-820D-8DF9083DDD93}" type="presParOf" srcId="{52C7938D-E730-4CAC-8590-EE1FB2E3F26C}" destId="{C47668B3-45E9-409B-81B2-5571610AD73F}" srcOrd="0" destOrd="0" presId="urn:microsoft.com/office/officeart/2005/8/layout/process1"/>
    <dgm:cxn modelId="{FB86C318-6A63-4ADD-9961-6EC0FA6EB0B0}" type="presParOf" srcId="{52C7938D-E730-4CAC-8590-EE1FB2E3F26C}" destId="{F6E9E98A-2250-4F56-ACAB-889A5F5F32F0}" srcOrd="1" destOrd="0" presId="urn:microsoft.com/office/officeart/2005/8/layout/process1"/>
    <dgm:cxn modelId="{2C9BAFEC-592E-49E1-B655-D9278B87A20B}" type="presParOf" srcId="{F6E9E98A-2250-4F56-ACAB-889A5F5F32F0}" destId="{BB08917A-683E-4384-9B44-EF38259E5964}" srcOrd="0" destOrd="0" presId="urn:microsoft.com/office/officeart/2005/8/layout/process1"/>
    <dgm:cxn modelId="{CA74FCBB-5B25-4686-B823-8FB713CD7AD0}" type="presParOf" srcId="{52C7938D-E730-4CAC-8590-EE1FB2E3F26C}" destId="{478BCAC5-8CB0-4E1F-A23D-867AFD3A7A58}" srcOrd="2" destOrd="0" presId="urn:microsoft.com/office/officeart/2005/8/layout/process1"/>
    <dgm:cxn modelId="{EBF65F47-23D2-49FE-9B7E-F461F212788E}" type="presParOf" srcId="{52C7938D-E730-4CAC-8590-EE1FB2E3F26C}" destId="{16B5AA42-FF6C-46EF-A427-1A0D2375D9D7}" srcOrd="3" destOrd="0" presId="urn:microsoft.com/office/officeart/2005/8/layout/process1"/>
    <dgm:cxn modelId="{3714BB1D-999A-4367-91A7-914751B43C88}" type="presParOf" srcId="{16B5AA42-FF6C-46EF-A427-1A0D2375D9D7}" destId="{0C61EB6B-069A-4995-817A-A292D4A9B6C9}" srcOrd="0" destOrd="0" presId="urn:microsoft.com/office/officeart/2005/8/layout/process1"/>
    <dgm:cxn modelId="{67A66505-51AC-4EF0-80AC-35E1F1DF4DDE}" type="presParOf" srcId="{52C7938D-E730-4CAC-8590-EE1FB2E3F26C}" destId="{33281BD2-EEF6-446A-814E-A82E5B8E9A55}" srcOrd="4" destOrd="0" presId="urn:microsoft.com/office/officeart/2005/8/layout/process1"/>
    <dgm:cxn modelId="{C091EFDF-A17D-40A1-AD63-53C62F1F3A89}" type="presParOf" srcId="{52C7938D-E730-4CAC-8590-EE1FB2E3F26C}" destId="{DCE36883-52F4-41DB-99BB-A88CA8C754FD}" srcOrd="5" destOrd="0" presId="urn:microsoft.com/office/officeart/2005/8/layout/process1"/>
    <dgm:cxn modelId="{7CE22A54-D5D9-478F-AE0D-AA34EE5C62F7}" type="presParOf" srcId="{DCE36883-52F4-41DB-99BB-A88CA8C754FD}" destId="{482B0D54-5A0E-4AE2-BC1C-1DAF36A93A40}" srcOrd="0" destOrd="0" presId="urn:microsoft.com/office/officeart/2005/8/layout/process1"/>
    <dgm:cxn modelId="{6DB22190-47B3-4030-A53C-8401D1DD1C78}" type="presParOf" srcId="{52C7938D-E730-4CAC-8590-EE1FB2E3F26C}" destId="{A16622E2-C37A-470C-B28E-5BD8A009549B}" srcOrd="6" destOrd="0" presId="urn:microsoft.com/office/officeart/2005/8/layout/process1"/>
    <dgm:cxn modelId="{A492B390-47B8-479E-8997-BDCF91D868EF}" type="presParOf" srcId="{52C7938D-E730-4CAC-8590-EE1FB2E3F26C}" destId="{7D4DBD0A-E851-494B-86AB-222CAE9DF011}" srcOrd="7" destOrd="0" presId="urn:microsoft.com/office/officeart/2005/8/layout/process1"/>
    <dgm:cxn modelId="{70177970-4A79-4B61-B3B3-9A1FEB16AF29}" type="presParOf" srcId="{7D4DBD0A-E851-494B-86AB-222CAE9DF011}" destId="{5481D653-8AC2-41FE-B453-43542ADB58DA}" srcOrd="0" destOrd="0" presId="urn:microsoft.com/office/officeart/2005/8/layout/process1"/>
    <dgm:cxn modelId="{E005A71F-BAE9-4F4A-AAA9-B370D1E0C5E7}" type="presParOf" srcId="{52C7938D-E730-4CAC-8590-EE1FB2E3F26C}" destId="{B62228C1-CE75-47D4-A817-BC1CAA054D11}" srcOrd="8" destOrd="0" presId="urn:microsoft.com/office/officeart/2005/8/layout/process1"/>
    <dgm:cxn modelId="{94272239-4946-43E4-8309-D658B665D32F}" type="presParOf" srcId="{52C7938D-E730-4CAC-8590-EE1FB2E3F26C}" destId="{D1AC6788-A3F1-4635-9D7B-D723880943AF}" srcOrd="9" destOrd="0" presId="urn:microsoft.com/office/officeart/2005/8/layout/process1"/>
    <dgm:cxn modelId="{BB7D33C6-BA50-4404-A389-E7D7792137EB}" type="presParOf" srcId="{D1AC6788-A3F1-4635-9D7B-D723880943AF}" destId="{FC2C8EBF-51A9-456E-8AC0-360C0FDC9054}" srcOrd="0" destOrd="0" presId="urn:microsoft.com/office/officeart/2005/8/layout/process1"/>
    <dgm:cxn modelId="{E4DB498D-13FB-4FB3-B9EF-DB26651E386B}" type="presParOf" srcId="{52C7938D-E730-4CAC-8590-EE1FB2E3F26C}" destId="{E557B4CF-37A3-4A04-8AF4-5D80A6E478A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791E-E034-48D5-8E1C-8F98C1956900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2799-726D-4CCF-9AEC-3A5AD06D9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in only half an hour!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6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connect action with strategic intent for the narrative to make sense.</a:t>
            </a:r>
          </a:p>
          <a:p>
            <a:r>
              <a:rPr lang="en-GB" dirty="0" smtClean="0"/>
              <a:t>Also the approach taken to target setting.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1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aims from</a:t>
            </a:r>
            <a:r>
              <a:rPr lang="en-GB" baseline="0" dirty="0" smtClean="0"/>
              <a:t> the new strategic plan. </a:t>
            </a:r>
          </a:p>
          <a:p>
            <a:r>
              <a:rPr lang="en-GB" baseline="0" dirty="0" smtClean="0"/>
              <a:t>Very clear mandate – procurement team (with groups like this) working out what it means in practice. </a:t>
            </a:r>
          </a:p>
          <a:p>
            <a:r>
              <a:rPr lang="en-GB" baseline="0" dirty="0" smtClean="0"/>
              <a:t>Colleagues around the table likely to be considering what sustainability means in their own context (opportunity here!).</a:t>
            </a:r>
          </a:p>
          <a:p>
            <a:r>
              <a:rPr lang="en-GB" baseline="0" dirty="0" smtClean="0"/>
              <a:t>Story or narrative is being developed – this group is part of that. </a:t>
            </a:r>
          </a:p>
          <a:p>
            <a:r>
              <a:rPr lang="en-GB" baseline="0" dirty="0" smtClean="0"/>
              <a:t>Example narratives follow&gt;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40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 responsibility being delivered via a series of signature programmes across the university.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Procurement is a means to an end not an end in itself but we fit in (responsible processes) and are embedded into bigger picture: Signature Programme (module on responsible procurement)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068C32-3C62-814E-B49C-A38294408C2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Leeds – whole institution approach. Large scale strategy development through consultation. Language</a:t>
            </a:r>
            <a:r>
              <a:rPr lang="en-GB" baseline="0" dirty="0" smtClean="0"/>
              <a:t> shift from traditional environmental sustainability.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1EF-DEDA-4FE0-9EA1-489BD57CBB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47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Cambridge – more traditional estates-based activity but with stretch into other areas also.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1EF-DEDA-4FE0-9EA1-489BD57CBB8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3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Changes to practice and process?</a:t>
            </a:r>
            <a:endParaRPr lang="en-GB" baseline="0" dirty="0" smtClean="0"/>
          </a:p>
          <a:p>
            <a:r>
              <a:rPr lang="en-GB" baseline="0" dirty="0" smtClean="0"/>
              <a:t>Supporting the central team?</a:t>
            </a:r>
          </a:p>
          <a:p>
            <a:r>
              <a:rPr lang="en-GB" baseline="0" dirty="0" smtClean="0"/>
              <a:t>Supporting the communications.?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5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Traditional</a:t>
            </a:r>
            <a:r>
              <a:rPr lang="en-GB" baseline="0" dirty="0" smtClean="0"/>
              <a:t> e</a:t>
            </a:r>
            <a:r>
              <a:rPr lang="en-GB" dirty="0" smtClean="0"/>
              <a:t>states</a:t>
            </a:r>
            <a:r>
              <a:rPr lang="en-GB" baseline="0" dirty="0" smtClean="0"/>
              <a:t> and environmental elements shifting towards non-estates areas (wellbeing, procurement, research). </a:t>
            </a:r>
          </a:p>
          <a:p>
            <a:r>
              <a:rPr lang="en-GB" baseline="0" dirty="0" smtClean="0"/>
              <a:t>Main focus at Keele is around carbon and environmental sustainability. This does not restrict the procurement approach as there are other drivers relating to community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81EF-DEDA-4FE0-9EA1-489BD57CBB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7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looked at environmental/sustainability</a:t>
            </a:r>
            <a:r>
              <a:rPr lang="en-GB" baseline="0" dirty="0" smtClean="0"/>
              <a:t> policies/strategies from these institutions.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2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created a wordle of what they contain. Bigger the word;</a:t>
            </a:r>
            <a:r>
              <a:rPr lang="en-GB" baseline="0" dirty="0" smtClean="0"/>
              <a:t> more times it is mentioned.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8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Keele version – what your strategy/policy</a:t>
            </a:r>
            <a:r>
              <a:rPr lang="en-GB" baseline="0" dirty="0" smtClean="0"/>
              <a:t> talks about in relation to sustainability.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7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we think about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6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Keele aspiration to get to L4. </a:t>
            </a:r>
          </a:p>
          <a:p>
            <a:r>
              <a:rPr lang="en-GB" dirty="0" smtClean="0"/>
              <a:t>Other</a:t>
            </a:r>
            <a:r>
              <a:rPr lang="en-GB" baseline="0" dirty="0" smtClean="0"/>
              <a:t> additional benefits beyond sustainability – excellent procurement process and practice, team development, training and </a:t>
            </a:r>
            <a:r>
              <a:rPr lang="en-GB" baseline="0" dirty="0" err="1" smtClean="0"/>
              <a:t>comms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1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approach we take.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1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we take it.</a:t>
            </a:r>
            <a:r>
              <a:rPr lang="en-GB" baseline="0" dirty="0" smtClean="0"/>
              <a:t> Opportunities are mainly NOT reducing environmental negative impacts.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02799-726D-4CCF-9AEC-3A5AD06D93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2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5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C707-2CC8-EC40-80BB-443F5B5F415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0A95-CC48-2844-84FB-EF4D985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2205048"/>
            <a:ext cx="8062512" cy="38545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600" b="1" dirty="0" err="1" smtClean="0">
                <a:solidFill>
                  <a:srgbClr val="595959"/>
                </a:solidFill>
              </a:rPr>
              <a:t>Keele</a:t>
            </a:r>
            <a:r>
              <a:rPr lang="en-GB" sz="3600" b="1" dirty="0" smtClean="0">
                <a:solidFill>
                  <a:srgbClr val="595959"/>
                </a:solidFill>
              </a:rPr>
              <a:t> University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595959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595959"/>
                </a:solidFill>
              </a:rPr>
              <a:t>Procurement Working Group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595959"/>
                </a:solidFill>
              </a:rPr>
              <a:t>Responsible Procurement</a:t>
            </a:r>
            <a:endParaRPr lang="en-GB" sz="3600" b="1" dirty="0">
              <a:solidFill>
                <a:srgbClr val="595959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595959"/>
                </a:solidFill>
              </a:rPr>
              <a:t/>
            </a:r>
            <a:br>
              <a:rPr lang="en-GB" sz="3600" dirty="0">
                <a:solidFill>
                  <a:srgbClr val="595959"/>
                </a:solidFill>
              </a:rPr>
            </a:br>
            <a:r>
              <a:rPr lang="en-GB" sz="3600" dirty="0">
                <a:solidFill>
                  <a:prstClr val="black"/>
                </a:solidFill>
              </a:rPr>
              <a:t/>
            </a:r>
            <a:br>
              <a:rPr lang="en-GB" sz="3600" dirty="0">
                <a:solidFill>
                  <a:prstClr val="black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3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214652"/>
            <a:ext cx="8598090" cy="3616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100" dirty="0" smtClean="0"/>
          </a:p>
          <a:p>
            <a:pPr marL="0" indent="0" algn="ctr">
              <a:buNone/>
            </a:pPr>
            <a:endParaRPr lang="en-GB" sz="5100" dirty="0"/>
          </a:p>
          <a:p>
            <a:pPr marL="0" indent="0" algn="ctr">
              <a:buNone/>
            </a:pPr>
            <a:r>
              <a:rPr lang="en-GB" sz="5100" b="1" dirty="0" smtClean="0">
                <a:solidFill>
                  <a:srgbClr val="595959"/>
                </a:solidFill>
              </a:rPr>
              <a:t>So, what is sustainable procurement?</a:t>
            </a:r>
          </a:p>
          <a:p>
            <a:pPr marL="0" indent="0" algn="ctr">
              <a:buNone/>
            </a:pPr>
            <a:endParaRPr lang="en-GB" sz="5100" dirty="0"/>
          </a:p>
          <a:p>
            <a:pPr marL="0" indent="0" algn="ctr">
              <a:buNone/>
            </a:pPr>
            <a:endParaRPr lang="en-GB" sz="51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9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71099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583140"/>
            <a:ext cx="8280876" cy="47084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595959"/>
                </a:solidFill>
              </a:rPr>
              <a:t>Sustainability Procurement Excellence!</a:t>
            </a:r>
          </a:p>
          <a:p>
            <a:pPr marL="0" indent="0">
              <a:buNone/>
            </a:pPr>
            <a:endParaRPr lang="en-GB" sz="40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595959"/>
                </a:solidFill>
              </a:rPr>
              <a:t>Is </a:t>
            </a:r>
            <a:r>
              <a:rPr lang="en-GB" sz="4000" dirty="0">
                <a:solidFill>
                  <a:srgbClr val="595959"/>
                </a:solidFill>
              </a:rPr>
              <a:t>a  way of making decisions!</a:t>
            </a:r>
          </a:p>
          <a:p>
            <a:endParaRPr lang="en-GB" sz="4000" dirty="0">
              <a:solidFill>
                <a:srgbClr val="595959"/>
              </a:solidFill>
            </a:endParaRPr>
          </a:p>
          <a:p>
            <a:r>
              <a:rPr lang="en-GB" sz="4000" dirty="0">
                <a:solidFill>
                  <a:srgbClr val="595959"/>
                </a:solidFill>
              </a:rPr>
              <a:t>We consider the environmental, social and economic implications</a:t>
            </a:r>
          </a:p>
          <a:p>
            <a:r>
              <a:rPr lang="en-GB" sz="4000" dirty="0">
                <a:solidFill>
                  <a:srgbClr val="595959"/>
                </a:solidFill>
              </a:rPr>
              <a:t>We take a long term perspective</a:t>
            </a:r>
          </a:p>
          <a:p>
            <a:r>
              <a:rPr lang="en-GB" sz="4000" dirty="0">
                <a:solidFill>
                  <a:srgbClr val="595959"/>
                </a:solidFill>
              </a:rPr>
              <a:t>We seek to enhance the positive impact of what we do</a:t>
            </a:r>
          </a:p>
          <a:p>
            <a:r>
              <a:rPr lang="en-GB" sz="4000" dirty="0">
                <a:solidFill>
                  <a:srgbClr val="595959"/>
                </a:solidFill>
              </a:rPr>
              <a:t>We seek to reduce the negative impact of what we do</a:t>
            </a:r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34296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610436"/>
            <a:ext cx="8390058" cy="4050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600" b="1" dirty="0" smtClean="0">
                <a:solidFill>
                  <a:srgbClr val="595959"/>
                </a:solidFill>
              </a:rPr>
              <a:t>What is sustainable procurement?</a:t>
            </a:r>
            <a:endParaRPr lang="en-GB" sz="6600" dirty="0" smtClean="0">
              <a:solidFill>
                <a:srgbClr val="595959"/>
              </a:solidFill>
            </a:endParaRPr>
          </a:p>
          <a:p>
            <a:r>
              <a:rPr lang="en-GB" dirty="0">
                <a:solidFill>
                  <a:srgbClr val="595959"/>
                </a:solidFill>
              </a:rPr>
              <a:t>Looking for opportunities to reduce the negative impacts and enhance the positive impacts (environmental, social, economic);</a:t>
            </a:r>
          </a:p>
          <a:p>
            <a:pPr lvl="1"/>
            <a:r>
              <a:rPr lang="en-GB" dirty="0">
                <a:solidFill>
                  <a:srgbClr val="595959"/>
                </a:solidFill>
              </a:rPr>
              <a:t>What you buy</a:t>
            </a:r>
          </a:p>
          <a:p>
            <a:pPr lvl="1"/>
            <a:r>
              <a:rPr lang="en-GB" dirty="0">
                <a:solidFill>
                  <a:srgbClr val="595959"/>
                </a:solidFill>
              </a:rPr>
              <a:t>How you buy it</a:t>
            </a:r>
          </a:p>
          <a:p>
            <a:pPr lvl="1"/>
            <a:r>
              <a:rPr lang="en-GB" dirty="0">
                <a:solidFill>
                  <a:srgbClr val="595959"/>
                </a:solidFill>
              </a:rPr>
              <a:t>Who you buy it from</a:t>
            </a:r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214652"/>
            <a:ext cx="8598090" cy="3616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100" dirty="0" smtClean="0"/>
          </a:p>
          <a:p>
            <a:pPr marL="0" indent="0" algn="ctr">
              <a:buNone/>
            </a:pPr>
            <a:endParaRPr lang="en-GB" sz="5100" dirty="0"/>
          </a:p>
          <a:p>
            <a:pPr marL="0" indent="0" algn="ctr">
              <a:buNone/>
            </a:pPr>
            <a:r>
              <a:rPr lang="en-GB" sz="5100" b="1" dirty="0" smtClean="0">
                <a:solidFill>
                  <a:srgbClr val="595959"/>
                </a:solidFill>
              </a:rPr>
              <a:t>The Flexible Framework</a:t>
            </a:r>
          </a:p>
          <a:p>
            <a:pPr marL="0" indent="0" algn="ctr">
              <a:buNone/>
            </a:pPr>
            <a:endParaRPr lang="en-GB" sz="5100" dirty="0"/>
          </a:p>
          <a:p>
            <a:pPr marL="0" indent="0" algn="ctr">
              <a:buNone/>
            </a:pPr>
            <a:endParaRPr lang="en-GB" sz="51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2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3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8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2224585"/>
            <a:ext cx="8280876" cy="4067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801694" y="3336262"/>
            <a:ext cx="7561262" cy="2808287"/>
            <a:chOff x="748" y="1525"/>
            <a:chExt cx="4763" cy="1769"/>
          </a:xfrm>
        </p:grpSpPr>
        <p:sp>
          <p:nvSpPr>
            <p:cNvPr id="6" name="Rectangle 56"/>
            <p:cNvSpPr>
              <a:spLocks noChangeArrowheads="1"/>
            </p:cNvSpPr>
            <p:nvPr/>
          </p:nvSpPr>
          <p:spPr bwMode="auto">
            <a:xfrm>
              <a:off x="748" y="2614"/>
              <a:ext cx="953" cy="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>
                  <a:solidFill>
                    <a:srgbClr val="595959"/>
                  </a:solidFill>
                </a:rPr>
                <a:t>Level 1 </a:t>
              </a:r>
            </a:p>
            <a:p>
              <a:pPr algn="ctr"/>
              <a:r>
                <a:rPr lang="en-GB" dirty="0">
                  <a:solidFill>
                    <a:srgbClr val="595959"/>
                  </a:solidFill>
                </a:rPr>
                <a:t>Foundation</a:t>
              </a: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/>
          </p:nvSpPr>
          <p:spPr bwMode="auto">
            <a:xfrm>
              <a:off x="1703" y="2376"/>
              <a:ext cx="953" cy="9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>
                  <a:solidFill>
                    <a:srgbClr val="595959"/>
                  </a:solidFill>
                </a:rPr>
                <a:t>Level 2 </a:t>
              </a:r>
            </a:p>
            <a:p>
              <a:pPr algn="ctr"/>
              <a:r>
                <a:rPr lang="en-GB" dirty="0">
                  <a:solidFill>
                    <a:srgbClr val="595959"/>
                  </a:solidFill>
                </a:rPr>
                <a:t>Embed</a:t>
              </a: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8" name="Rectangle 58"/>
            <p:cNvSpPr>
              <a:spLocks noChangeArrowheads="1"/>
            </p:cNvSpPr>
            <p:nvPr/>
          </p:nvSpPr>
          <p:spPr bwMode="auto">
            <a:xfrm>
              <a:off x="2657" y="2103"/>
              <a:ext cx="953" cy="119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>
                  <a:solidFill>
                    <a:srgbClr val="595959"/>
                  </a:solidFill>
                </a:rPr>
                <a:t>Level 3 </a:t>
              </a:r>
            </a:p>
            <a:p>
              <a:pPr algn="ctr"/>
              <a:r>
                <a:rPr lang="en-GB" dirty="0">
                  <a:solidFill>
                    <a:srgbClr val="595959"/>
                  </a:solidFill>
                </a:rPr>
                <a:t>Practice</a:t>
              </a: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3604" y="1831"/>
              <a:ext cx="953" cy="14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>
                  <a:solidFill>
                    <a:srgbClr val="595959"/>
                  </a:solidFill>
                </a:rPr>
                <a:t>Level 4 </a:t>
              </a:r>
            </a:p>
            <a:p>
              <a:pPr algn="ctr"/>
              <a:r>
                <a:rPr lang="en-GB" dirty="0">
                  <a:solidFill>
                    <a:srgbClr val="595959"/>
                  </a:solidFill>
                </a:rPr>
                <a:t>Enhance</a:t>
              </a: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4558" y="1525"/>
              <a:ext cx="953" cy="17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>
                  <a:solidFill>
                    <a:srgbClr val="595959"/>
                  </a:solidFill>
                </a:rPr>
                <a:t>Level 5</a:t>
              </a:r>
            </a:p>
            <a:p>
              <a:pPr algn="ctr"/>
              <a:r>
                <a:rPr lang="en-GB" dirty="0">
                  <a:solidFill>
                    <a:srgbClr val="595959"/>
                  </a:solidFill>
                </a:rPr>
                <a:t>Lead</a:t>
              </a:r>
              <a:endParaRPr lang="en-US" dirty="0">
                <a:solidFill>
                  <a:srgbClr val="595959"/>
                </a:solidFill>
              </a:endParaRPr>
            </a:p>
          </p:txBody>
        </p:sp>
      </p:grpSp>
      <p:sp>
        <p:nvSpPr>
          <p:cNvPr id="12" name="AutoShape 61"/>
          <p:cNvSpPr>
            <a:spLocks noChangeArrowheads="1"/>
          </p:cNvSpPr>
          <p:nvPr/>
        </p:nvSpPr>
        <p:spPr bwMode="auto">
          <a:xfrm rot="-630758">
            <a:off x="2402365" y="2493900"/>
            <a:ext cx="2882900" cy="1079500"/>
          </a:xfrm>
          <a:custGeom>
            <a:avLst/>
            <a:gdLst>
              <a:gd name="T0" fmla="*/ 2162175 w 21600"/>
              <a:gd name="T1" fmla="*/ 0 h 21600"/>
              <a:gd name="T2" fmla="*/ 0 w 21600"/>
              <a:gd name="T3" fmla="*/ 539750 h 21600"/>
              <a:gd name="T4" fmla="*/ 2162175 w 21600"/>
              <a:gd name="T5" fmla="*/ 1079500 h 21600"/>
              <a:gd name="T6" fmla="*/ 2882900 w 21600"/>
              <a:gd name="T7" fmla="*/ 5397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5AC8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2205048"/>
            <a:ext cx="8062512" cy="26262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3600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GB" sz="5100" dirty="0" smtClean="0">
                <a:solidFill>
                  <a:srgbClr val="595959"/>
                </a:solidFill>
              </a:rPr>
              <a:t>Maximising the positive impact of procurement</a:t>
            </a:r>
            <a:endParaRPr lang="en-GB" sz="51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4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71099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583140"/>
            <a:ext cx="8280876" cy="47084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b="1" dirty="0" smtClean="0">
                <a:solidFill>
                  <a:srgbClr val="595959"/>
                </a:solidFill>
              </a:rPr>
              <a:t>The Approach</a:t>
            </a:r>
            <a:endParaRPr lang="en-GB" sz="28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595959"/>
              </a:solidFill>
            </a:endParaRPr>
          </a:p>
          <a:p>
            <a:pPr marL="1316038" lvl="1" indent="-858838">
              <a:spcBef>
                <a:spcPct val="50000"/>
              </a:spcBef>
              <a:buSzPct val="125000"/>
              <a:buFont typeface="Arial" pitchFamily="34" charset="0"/>
              <a:buNone/>
            </a:pPr>
            <a:r>
              <a:rPr lang="en-GB" sz="2400" dirty="0">
                <a:solidFill>
                  <a:srgbClr val="595959"/>
                </a:solidFill>
                <a:cs typeface="Arial" pitchFamily="34" charset="0"/>
              </a:rPr>
              <a:t>Step 1 – What goods or services are provided within the </a:t>
            </a: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 commodity </a:t>
            </a:r>
            <a:r>
              <a:rPr lang="en-GB" sz="2400" dirty="0">
                <a:solidFill>
                  <a:srgbClr val="595959"/>
                </a:solidFill>
                <a:cs typeface="Arial" pitchFamily="34" charset="0"/>
              </a:rPr>
              <a:t>code? </a:t>
            </a:r>
          </a:p>
          <a:p>
            <a:pPr marL="1316038" lvl="1" indent="-858838">
              <a:buSzPct val="125000"/>
              <a:buNone/>
            </a:pPr>
            <a:r>
              <a:rPr lang="en-GB" sz="2400" dirty="0">
                <a:solidFill>
                  <a:srgbClr val="595959"/>
                </a:solidFill>
                <a:cs typeface="Arial" pitchFamily="34" charset="0"/>
              </a:rPr>
              <a:t>Step 2 – What are </a:t>
            </a:r>
            <a:r>
              <a:rPr lang="en-GB" sz="2400" dirty="0" smtClean="0">
                <a:solidFill>
                  <a:srgbClr val="595959"/>
                </a:solidFill>
                <a:cs typeface="Arial" pitchFamily="34" charset="0"/>
              </a:rPr>
              <a:t>the associated </a:t>
            </a:r>
            <a:r>
              <a:rPr lang="en-GB" sz="2400" dirty="0">
                <a:solidFill>
                  <a:srgbClr val="595959"/>
                </a:solidFill>
                <a:cs typeface="Arial" pitchFamily="34" charset="0"/>
              </a:rPr>
              <a:t>impacts?</a:t>
            </a:r>
          </a:p>
          <a:p>
            <a:pPr marL="1658938" lvl="2"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Calibri" pitchFamily="34" charset="0"/>
                <a:cs typeface="Arial" pitchFamily="34" charset="0"/>
              </a:rPr>
              <a:t>Positive and negative, environmental social and economic</a:t>
            </a:r>
          </a:p>
          <a:p>
            <a:pPr marL="1316038" lvl="1" indent="-858838">
              <a:buSzPct val="125000"/>
              <a:buNone/>
            </a:pPr>
            <a:r>
              <a:rPr lang="en-GB" sz="2400" dirty="0">
                <a:solidFill>
                  <a:srgbClr val="595959"/>
                </a:solidFill>
                <a:cs typeface="Arial" pitchFamily="34" charset="0"/>
              </a:rPr>
              <a:t>Step 3 – Where are the opportunities in the procurement process to address the issues?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71099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583140"/>
            <a:ext cx="8280876" cy="47084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b="1" dirty="0" smtClean="0">
                <a:solidFill>
                  <a:srgbClr val="595959"/>
                </a:solidFill>
              </a:rPr>
              <a:t>The Approach</a:t>
            </a:r>
            <a:endParaRPr lang="en-GB" sz="28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595959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595959"/>
              </a:solidFill>
            </a:endParaRPr>
          </a:p>
          <a:p>
            <a:endParaRPr lang="en-GB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9" y="2123596"/>
            <a:ext cx="8321761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557" y="3125448"/>
            <a:ext cx="8829206" cy="448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02170" y="12142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" y="232013"/>
            <a:ext cx="9058911" cy="642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72020" y="62053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34296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610436"/>
            <a:ext cx="8390058" cy="40501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11200" b="1" dirty="0" smtClean="0">
                <a:solidFill>
                  <a:srgbClr val="595959"/>
                </a:solidFill>
              </a:rPr>
              <a:t>Agenda</a:t>
            </a:r>
          </a:p>
          <a:p>
            <a:pPr marL="0" indent="0">
              <a:buNone/>
            </a:pPr>
            <a:endParaRPr lang="en-GB" sz="6600" dirty="0" smtClean="0">
              <a:solidFill>
                <a:srgbClr val="595959"/>
              </a:solidFill>
            </a:endParaRPr>
          </a:p>
          <a:p>
            <a:r>
              <a:rPr lang="en-GB" sz="8600" dirty="0" smtClean="0">
                <a:solidFill>
                  <a:srgbClr val="595959"/>
                </a:solidFill>
              </a:rPr>
              <a:t>What is sustainability?</a:t>
            </a:r>
          </a:p>
          <a:p>
            <a:r>
              <a:rPr lang="en-GB" sz="8600" dirty="0" smtClean="0">
                <a:solidFill>
                  <a:srgbClr val="595959"/>
                </a:solidFill>
              </a:rPr>
              <a:t>What is sustainable procurement?</a:t>
            </a:r>
          </a:p>
          <a:p>
            <a:r>
              <a:rPr lang="en-GB" sz="8600" dirty="0" smtClean="0">
                <a:solidFill>
                  <a:srgbClr val="595959"/>
                </a:solidFill>
              </a:rPr>
              <a:t>The Flexible Framework</a:t>
            </a:r>
          </a:p>
          <a:p>
            <a:r>
              <a:rPr lang="en-GB" sz="8600" dirty="0" smtClean="0">
                <a:solidFill>
                  <a:srgbClr val="595959"/>
                </a:solidFill>
              </a:rPr>
              <a:t>NETpositive Procurement – maximising our positive impact</a:t>
            </a:r>
          </a:p>
          <a:p>
            <a:r>
              <a:rPr lang="en-GB" sz="8600" dirty="0" smtClean="0">
                <a:solidFill>
                  <a:srgbClr val="595959"/>
                </a:solidFill>
              </a:rPr>
              <a:t>Putting it into practice!</a:t>
            </a:r>
          </a:p>
          <a:p>
            <a:endParaRPr lang="en-GB" sz="8600" dirty="0" smtClean="0">
              <a:solidFill>
                <a:srgbClr val="595959"/>
              </a:solidFill>
            </a:endParaRPr>
          </a:p>
          <a:p>
            <a:endParaRPr lang="en-GB" sz="7400" dirty="0" smtClean="0"/>
          </a:p>
          <a:p>
            <a:endParaRPr lang="en-GB" sz="7400" dirty="0" smtClean="0"/>
          </a:p>
          <a:p>
            <a:endParaRPr lang="en-GB" sz="7000" dirty="0"/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6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2205048"/>
            <a:ext cx="8062512" cy="3950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7073864"/>
              </p:ext>
            </p:extLst>
          </p:nvPr>
        </p:nvGraphicFramePr>
        <p:xfrm>
          <a:off x="20650" y="1897039"/>
          <a:ext cx="9133675" cy="450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38361" y="1506595"/>
            <a:ext cx="4269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595959"/>
                </a:solidFill>
              </a:rPr>
              <a:t>Linking Strategy to Action</a:t>
            </a:r>
            <a:endParaRPr lang="en-GB" sz="28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34296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610435"/>
            <a:ext cx="8390058" cy="440822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11200" b="1" dirty="0" smtClean="0">
                <a:solidFill>
                  <a:srgbClr val="595959"/>
                </a:solidFill>
              </a:rPr>
              <a:t>Strategic Aims</a:t>
            </a:r>
          </a:p>
          <a:p>
            <a:pPr marL="0" indent="0">
              <a:buNone/>
            </a:pPr>
            <a:endParaRPr lang="en-GB" sz="6600" dirty="0" smtClean="0">
              <a:solidFill>
                <a:srgbClr val="595959"/>
              </a:solidFill>
            </a:endParaRPr>
          </a:p>
          <a:p>
            <a:r>
              <a:rPr lang="en-GB" sz="9600" dirty="0" smtClean="0">
                <a:solidFill>
                  <a:srgbClr val="595959"/>
                </a:solidFill>
              </a:rPr>
              <a:t>To contribute positively to the society, economy, culture, health and well-being of the communities we serve</a:t>
            </a:r>
          </a:p>
          <a:p>
            <a:r>
              <a:rPr lang="en-GB" sz="9600" dirty="0" smtClean="0">
                <a:solidFill>
                  <a:srgbClr val="595959"/>
                </a:solidFill>
              </a:rPr>
              <a:t>To promote environmental sustainability in all that we do</a:t>
            </a:r>
          </a:p>
          <a:p>
            <a:r>
              <a:rPr lang="en-GB" sz="9600" dirty="0" smtClean="0">
                <a:solidFill>
                  <a:srgbClr val="595959"/>
                </a:solidFill>
              </a:rPr>
              <a:t>To transform how we work to ensure that the development is sustainable and delivers world-leading teaching and research </a:t>
            </a:r>
          </a:p>
          <a:p>
            <a:pPr marL="0" indent="0">
              <a:buNone/>
            </a:pPr>
            <a:endParaRPr lang="en-GB" sz="960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958582" y="170414"/>
            <a:ext cx="4462315" cy="108569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+mj-ea"/>
                <a:cs typeface="Verdana"/>
              </a:rPr>
              <a:t>What does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+mj-ea"/>
                <a:cs typeface="Verdana"/>
              </a:rPr>
              <a:t> Social Responsibility look like?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675"/>
            <a:ext cx="5435600" cy="4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90779" y="2371531"/>
          <a:ext cx="3744913" cy="222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ADDRESSING INEQUALITIES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ETHICAL GRAND CHALLENGES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SCHOOLS GOVERNORS INITIATIVE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CULTURAL ACCESS PROGRAMME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THE WORKS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3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STAFF STEPS TO SUSTAINABILITY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7813" y="5889750"/>
            <a:ext cx="281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>
                    <a:lumMod val="50000"/>
                  </a:prstClr>
                </a:solidFill>
                <a:latin typeface="Verdana"/>
                <a:ea typeface="MS PGothic" charset="0"/>
                <a:cs typeface="Verdana"/>
              </a:rPr>
              <a:t>Strategic Priorities </a:t>
            </a:r>
            <a:endParaRPr lang="en-US" dirty="0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600" y="5872030"/>
            <a:ext cx="374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white">
                    <a:lumMod val="50000"/>
                  </a:prstClr>
                </a:solidFill>
                <a:latin typeface="Verdana"/>
                <a:ea typeface="MS PGothic" charset="0"/>
                <a:cs typeface="Verdana"/>
              </a:rPr>
              <a:t>Signature Programmes</a:t>
            </a:r>
            <a:endParaRPr lang="en-US" dirty="0">
              <a:solidFill>
                <a:prstClr val="black"/>
              </a:solidFill>
              <a:ea typeface="MS PGothic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0" y="0"/>
            <a:ext cx="1638452" cy="1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-217714" y="-104502"/>
            <a:ext cx="9431383" cy="7315200"/>
            <a:chOff x="-706" y="-1290"/>
            <a:chExt cx="25220" cy="1783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6" y="-1290"/>
              <a:ext cx="25220" cy="1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850" y="16004"/>
              <a:ext cx="9638" cy="2"/>
              <a:chOff x="850" y="16004"/>
              <a:chExt cx="9638" cy="2"/>
            </a:xfrm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850" y="16004"/>
                <a:ext cx="9638" cy="2"/>
              </a:xfrm>
              <a:custGeom>
                <a:avLst/>
                <a:gdLst>
                  <a:gd name="T0" fmla="+- 0 850 850"/>
                  <a:gd name="T1" fmla="*/ T0 w 9638"/>
                  <a:gd name="T2" fmla="+- 0 10488 850"/>
                  <a:gd name="T3" fmla="*/ T2 w 963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638">
                    <a:moveTo>
                      <a:pt x="0" y="0"/>
                    </a:moveTo>
                    <a:lnTo>
                      <a:pt x="9638" y="0"/>
                    </a:lnTo>
                  </a:path>
                </a:pathLst>
              </a:custGeom>
              <a:noFill/>
              <a:ln w="6350">
                <a:solidFill>
                  <a:srgbClr val="5859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13323" y="16004"/>
              <a:ext cx="9638" cy="2"/>
              <a:chOff x="13323" y="16004"/>
              <a:chExt cx="9638" cy="2"/>
            </a:xfrm>
          </p:grpSpPr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323" y="16004"/>
                <a:ext cx="9638" cy="2"/>
              </a:xfrm>
              <a:custGeom>
                <a:avLst/>
                <a:gdLst>
                  <a:gd name="T0" fmla="+- 0 13323 13323"/>
                  <a:gd name="T1" fmla="*/ T0 w 9638"/>
                  <a:gd name="T2" fmla="+- 0 22961 13323"/>
                  <a:gd name="T3" fmla="*/ T2 w 963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638">
                    <a:moveTo>
                      <a:pt x="0" y="0"/>
                    </a:moveTo>
                    <a:lnTo>
                      <a:pt x="9638" y="0"/>
                    </a:lnTo>
                  </a:path>
                </a:pathLst>
              </a:custGeom>
              <a:noFill/>
              <a:ln w="6350">
                <a:solidFill>
                  <a:srgbClr val="5859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9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14" y="661851"/>
            <a:ext cx="5080218" cy="57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71099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583140"/>
            <a:ext cx="8280876" cy="4708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595959"/>
                </a:solidFill>
              </a:rPr>
              <a:t>Developing the Keele Narrative: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rgbClr val="595959"/>
                </a:solidFill>
              </a:rPr>
              <a:t>People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Policy, Strategy and Communications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Procurement Process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Engaging Suppliers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Measurements and results</a:t>
            </a:r>
            <a:endParaRPr lang="en-GB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20648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2205048"/>
            <a:ext cx="8062512" cy="2626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GB" sz="5100" dirty="0" smtClean="0">
                <a:solidFill>
                  <a:srgbClr val="595959"/>
                </a:solidFill>
              </a:rPr>
              <a:t>Next steps?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9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438596" y="1581594"/>
            <a:ext cx="7590707" cy="1346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100" dirty="0" smtClean="0">
                <a:solidFill>
                  <a:srgbClr val="898989"/>
                </a:solidFill>
                <a:latin typeface="Cambria" panose="02040503050406030204" pitchFamily="18" charset="0"/>
              </a:rPr>
              <a:t>What is sustainability?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" y="2935871"/>
            <a:ext cx="1432684" cy="1432684"/>
          </a:xfrm>
          <a:prstGeom prst="rect">
            <a:avLst/>
          </a:prstGeom>
        </p:spPr>
      </p:pic>
      <p:pic>
        <p:nvPicPr>
          <p:cNvPr id="6" name="Picture 5" descr="C:\Users\Office1\Downloads\icons\Residenc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67" y="2931812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4" y="4662167"/>
            <a:ext cx="1426588" cy="1426588"/>
          </a:xfrm>
          <a:prstGeom prst="rect">
            <a:avLst/>
          </a:prstGeom>
        </p:spPr>
      </p:pic>
      <p:pic>
        <p:nvPicPr>
          <p:cNvPr id="10" name="Picture 9" descr="C:\Users\Office1\Downloads\icons\Public transpor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73" y="2946790"/>
            <a:ext cx="1421765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135" y="2913446"/>
            <a:ext cx="1426588" cy="1426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7368" y="4665215"/>
            <a:ext cx="1426588" cy="1426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4314" y="2927878"/>
            <a:ext cx="1420491" cy="1420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268" y="4665215"/>
            <a:ext cx="1432684" cy="1432684"/>
          </a:xfrm>
          <a:prstGeom prst="rect">
            <a:avLst/>
          </a:prstGeom>
        </p:spPr>
      </p:pic>
      <p:pic>
        <p:nvPicPr>
          <p:cNvPr id="15" name="Picture 14" descr="C:\Users\Office1\Downloads\icons\Sport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74" y="2929177"/>
            <a:ext cx="1421765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0871" y="4662167"/>
            <a:ext cx="1426588" cy="1426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44" y="4662167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71099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583140"/>
            <a:ext cx="8280876" cy="4708478"/>
          </a:xfrm>
        </p:spPr>
        <p:txBody>
          <a:bodyPr numCol="3">
            <a:normAutofit fontScale="85000" lnSpcReduction="20000"/>
          </a:bodyPr>
          <a:lstStyle/>
          <a:p>
            <a:r>
              <a:rPr lang="en-GB" sz="2800" dirty="0" smtClean="0">
                <a:solidFill>
                  <a:srgbClr val="595959"/>
                </a:solidFill>
              </a:rPr>
              <a:t>Birmingham</a:t>
            </a:r>
            <a:endParaRPr lang="en-GB" sz="2800" dirty="0">
              <a:solidFill>
                <a:srgbClr val="595959"/>
              </a:solidFill>
            </a:endParaRPr>
          </a:p>
          <a:p>
            <a:r>
              <a:rPr lang="en-GB" sz="2800" dirty="0">
                <a:solidFill>
                  <a:srgbClr val="595959"/>
                </a:solidFill>
              </a:rPr>
              <a:t>Bradford</a:t>
            </a:r>
          </a:p>
          <a:p>
            <a:r>
              <a:rPr lang="en-GB" sz="2800" dirty="0">
                <a:solidFill>
                  <a:srgbClr val="595959"/>
                </a:solidFill>
              </a:rPr>
              <a:t>Bristol</a:t>
            </a:r>
          </a:p>
          <a:p>
            <a:r>
              <a:rPr lang="en-GB" sz="2800" dirty="0">
                <a:solidFill>
                  <a:srgbClr val="595959"/>
                </a:solidFill>
              </a:rPr>
              <a:t>Cambridge</a:t>
            </a:r>
          </a:p>
          <a:p>
            <a:r>
              <a:rPr lang="en-GB" sz="2800" dirty="0">
                <a:solidFill>
                  <a:srgbClr val="595959"/>
                </a:solidFill>
              </a:rPr>
              <a:t>Cardiff</a:t>
            </a:r>
          </a:p>
          <a:p>
            <a:r>
              <a:rPr lang="en-GB" sz="2800" dirty="0">
                <a:solidFill>
                  <a:srgbClr val="595959"/>
                </a:solidFill>
              </a:rPr>
              <a:t>Durham</a:t>
            </a:r>
          </a:p>
          <a:p>
            <a:r>
              <a:rPr lang="en-GB" sz="2800" dirty="0">
                <a:solidFill>
                  <a:srgbClr val="595959"/>
                </a:solidFill>
              </a:rPr>
              <a:t>Edinburgh</a:t>
            </a:r>
          </a:p>
          <a:p>
            <a:r>
              <a:rPr lang="en-GB" sz="2800" dirty="0">
                <a:solidFill>
                  <a:srgbClr val="595959"/>
                </a:solidFill>
              </a:rPr>
              <a:t>Exeter</a:t>
            </a:r>
          </a:p>
          <a:p>
            <a:r>
              <a:rPr lang="en-GB" sz="2800" dirty="0">
                <a:solidFill>
                  <a:srgbClr val="595959"/>
                </a:solidFill>
              </a:rPr>
              <a:t>Glasgow</a:t>
            </a:r>
          </a:p>
          <a:p>
            <a:r>
              <a:rPr lang="en-GB" sz="2800" dirty="0">
                <a:solidFill>
                  <a:srgbClr val="595959"/>
                </a:solidFill>
              </a:rPr>
              <a:t>Imperial College</a:t>
            </a:r>
          </a:p>
          <a:p>
            <a:r>
              <a:rPr lang="en-GB" sz="2800" dirty="0">
                <a:solidFill>
                  <a:srgbClr val="595959"/>
                </a:solidFill>
              </a:rPr>
              <a:t>King’s College</a:t>
            </a:r>
          </a:p>
          <a:p>
            <a:r>
              <a:rPr lang="en-GB" sz="2800" dirty="0">
                <a:solidFill>
                  <a:srgbClr val="595959"/>
                </a:solidFill>
              </a:rPr>
              <a:t>Kingston</a:t>
            </a:r>
          </a:p>
          <a:p>
            <a:r>
              <a:rPr lang="en-GB" sz="2800" dirty="0">
                <a:solidFill>
                  <a:srgbClr val="595959"/>
                </a:solidFill>
              </a:rPr>
              <a:t>Leeds Met</a:t>
            </a:r>
          </a:p>
          <a:p>
            <a:r>
              <a:rPr lang="en-GB" sz="2800" dirty="0">
                <a:solidFill>
                  <a:srgbClr val="595959"/>
                </a:solidFill>
              </a:rPr>
              <a:t>Leeds</a:t>
            </a:r>
          </a:p>
          <a:p>
            <a:r>
              <a:rPr lang="en-GB" sz="2800" dirty="0">
                <a:solidFill>
                  <a:srgbClr val="595959"/>
                </a:solidFill>
              </a:rPr>
              <a:t>Liverpool</a:t>
            </a:r>
          </a:p>
          <a:p>
            <a:r>
              <a:rPr lang="en-GB" sz="2800" dirty="0">
                <a:solidFill>
                  <a:srgbClr val="595959"/>
                </a:solidFill>
              </a:rPr>
              <a:t>Loughborough</a:t>
            </a:r>
          </a:p>
          <a:p>
            <a:r>
              <a:rPr lang="en-GB" sz="2800" dirty="0">
                <a:solidFill>
                  <a:srgbClr val="595959"/>
                </a:solidFill>
              </a:rPr>
              <a:t>LSE</a:t>
            </a:r>
          </a:p>
          <a:p>
            <a:r>
              <a:rPr lang="en-GB" sz="2800" dirty="0">
                <a:solidFill>
                  <a:srgbClr val="595959"/>
                </a:solidFill>
              </a:rPr>
              <a:t>Manchester Met</a:t>
            </a:r>
          </a:p>
          <a:p>
            <a:r>
              <a:rPr lang="en-GB" sz="2800" dirty="0">
                <a:solidFill>
                  <a:srgbClr val="595959"/>
                </a:solidFill>
              </a:rPr>
              <a:t>Manchester</a:t>
            </a:r>
          </a:p>
          <a:p>
            <a:r>
              <a:rPr lang="en-GB" sz="2800" dirty="0">
                <a:solidFill>
                  <a:srgbClr val="595959"/>
                </a:solidFill>
              </a:rPr>
              <a:t>Newcastle</a:t>
            </a:r>
          </a:p>
          <a:p>
            <a:r>
              <a:rPr lang="en-GB" sz="2800" dirty="0">
                <a:solidFill>
                  <a:srgbClr val="595959"/>
                </a:solidFill>
              </a:rPr>
              <a:t>Northampton</a:t>
            </a:r>
          </a:p>
          <a:p>
            <a:r>
              <a:rPr lang="en-GB" sz="2800" dirty="0">
                <a:solidFill>
                  <a:srgbClr val="595959"/>
                </a:solidFill>
              </a:rPr>
              <a:t>NTU</a:t>
            </a:r>
          </a:p>
          <a:p>
            <a:r>
              <a:rPr lang="en-GB" sz="2800" dirty="0">
                <a:solidFill>
                  <a:srgbClr val="595959"/>
                </a:solidFill>
              </a:rPr>
              <a:t>Oxford Brookes</a:t>
            </a:r>
          </a:p>
          <a:p>
            <a:r>
              <a:rPr lang="en-GB" sz="2800" dirty="0">
                <a:solidFill>
                  <a:srgbClr val="595959"/>
                </a:solidFill>
              </a:rPr>
              <a:t>Oxford</a:t>
            </a:r>
          </a:p>
          <a:p>
            <a:r>
              <a:rPr lang="en-GB" sz="2800" dirty="0">
                <a:solidFill>
                  <a:srgbClr val="595959"/>
                </a:solidFill>
              </a:rPr>
              <a:t>Queen Mary London</a:t>
            </a:r>
          </a:p>
          <a:p>
            <a:r>
              <a:rPr lang="en-GB" sz="2800" dirty="0">
                <a:solidFill>
                  <a:srgbClr val="595959"/>
                </a:solidFill>
              </a:rPr>
              <a:t>Sheffield</a:t>
            </a:r>
          </a:p>
          <a:p>
            <a:r>
              <a:rPr lang="en-GB" sz="2800" dirty="0">
                <a:solidFill>
                  <a:srgbClr val="595959"/>
                </a:solidFill>
              </a:rPr>
              <a:t>Southampton</a:t>
            </a:r>
          </a:p>
          <a:p>
            <a:r>
              <a:rPr lang="en-GB" sz="2800" dirty="0">
                <a:solidFill>
                  <a:srgbClr val="595959"/>
                </a:solidFill>
              </a:rPr>
              <a:t>UCL</a:t>
            </a:r>
          </a:p>
          <a:p>
            <a:r>
              <a:rPr lang="en-GB" sz="2800" dirty="0">
                <a:solidFill>
                  <a:srgbClr val="595959"/>
                </a:solidFill>
              </a:rPr>
              <a:t>Warwick</a:t>
            </a:r>
          </a:p>
          <a:p>
            <a:r>
              <a:rPr lang="en-GB" sz="2800" dirty="0">
                <a:solidFill>
                  <a:srgbClr val="595959"/>
                </a:solidFill>
              </a:rPr>
              <a:t>York</a:t>
            </a:r>
          </a:p>
          <a:p>
            <a:pPr lvl="1"/>
            <a:endParaRPr lang="en-GB" dirty="0">
              <a:solidFill>
                <a:srgbClr val="595959"/>
              </a:solidFill>
            </a:endParaRPr>
          </a:p>
          <a:p>
            <a:endParaRPr lang="en-GB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731"/>
            <a:ext cx="9406787" cy="658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23925"/>
            <a:ext cx="77343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34296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610435"/>
            <a:ext cx="8390058" cy="45992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7000" b="1" dirty="0" smtClean="0">
                <a:solidFill>
                  <a:srgbClr val="595959"/>
                </a:solidFill>
              </a:rPr>
              <a:t>What is sustainability?</a:t>
            </a:r>
          </a:p>
          <a:p>
            <a:pPr marL="0" indent="0">
              <a:buNone/>
            </a:pPr>
            <a:endParaRPr lang="en-GB" sz="66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GB" sz="7200" dirty="0">
                <a:solidFill>
                  <a:srgbClr val="595959"/>
                </a:solidFill>
              </a:rPr>
              <a:t>“Sustainability is about how </a:t>
            </a:r>
            <a:r>
              <a:rPr lang="en-GB" sz="7200" dirty="0" smtClean="0">
                <a:solidFill>
                  <a:srgbClr val="595959"/>
                </a:solidFill>
              </a:rPr>
              <a:t>universities </a:t>
            </a:r>
            <a:r>
              <a:rPr lang="en-GB" sz="7200" dirty="0">
                <a:solidFill>
                  <a:srgbClr val="595959"/>
                </a:solidFill>
              </a:rPr>
              <a:t>do what they do, </a:t>
            </a:r>
            <a:r>
              <a:rPr lang="en-GB" sz="7200" dirty="0" smtClean="0">
                <a:solidFill>
                  <a:srgbClr val="595959"/>
                </a:solidFill>
              </a:rPr>
              <a:t>it </a:t>
            </a:r>
            <a:r>
              <a:rPr lang="en-GB" sz="7200" dirty="0">
                <a:solidFill>
                  <a:srgbClr val="595959"/>
                </a:solidFill>
              </a:rPr>
              <a:t>is a focus on </a:t>
            </a:r>
            <a:r>
              <a:rPr lang="en-GB" sz="7200" b="1" dirty="0">
                <a:solidFill>
                  <a:srgbClr val="595959"/>
                </a:solidFill>
              </a:rPr>
              <a:t>core </a:t>
            </a:r>
            <a:r>
              <a:rPr lang="en-GB" sz="7200" b="1" dirty="0" smtClean="0">
                <a:solidFill>
                  <a:srgbClr val="595959"/>
                </a:solidFill>
              </a:rPr>
              <a:t>business </a:t>
            </a:r>
            <a:r>
              <a:rPr lang="en-GB" sz="7200" dirty="0">
                <a:solidFill>
                  <a:srgbClr val="595959"/>
                </a:solidFill>
              </a:rPr>
              <a:t>and about taking responsibility for the </a:t>
            </a:r>
            <a:r>
              <a:rPr lang="en-GB" sz="7200" b="1" dirty="0">
                <a:solidFill>
                  <a:srgbClr val="595959"/>
                </a:solidFill>
              </a:rPr>
              <a:t>total impact </a:t>
            </a:r>
            <a:r>
              <a:rPr lang="en-GB" sz="7200" dirty="0">
                <a:solidFill>
                  <a:srgbClr val="595959"/>
                </a:solidFill>
              </a:rPr>
              <a:t>of their activity. A socially responsible and sustainable </a:t>
            </a:r>
            <a:r>
              <a:rPr lang="en-GB" sz="7200" dirty="0" smtClean="0">
                <a:solidFill>
                  <a:srgbClr val="595959"/>
                </a:solidFill>
              </a:rPr>
              <a:t>university is </a:t>
            </a:r>
            <a:r>
              <a:rPr lang="en-GB" sz="7200" dirty="0">
                <a:solidFill>
                  <a:srgbClr val="595959"/>
                </a:solidFill>
              </a:rPr>
              <a:t>one that is not only financially viable but takes account of all the </a:t>
            </a:r>
            <a:r>
              <a:rPr lang="en-GB" sz="7200" b="1" dirty="0">
                <a:solidFill>
                  <a:srgbClr val="595959"/>
                </a:solidFill>
              </a:rPr>
              <a:t>positive and negative environmental, social and economic </a:t>
            </a:r>
            <a:r>
              <a:rPr lang="en-GB" sz="7200" dirty="0">
                <a:solidFill>
                  <a:srgbClr val="595959"/>
                </a:solidFill>
              </a:rPr>
              <a:t>effects it has on society, both now and into the future”</a:t>
            </a:r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 powerpoint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" y="71099"/>
            <a:ext cx="9144000" cy="684276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5578" y="1583140"/>
            <a:ext cx="8280876" cy="47084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595959"/>
                </a:solidFill>
              </a:rPr>
              <a:t>Sustainability Excellence</a:t>
            </a:r>
            <a:endParaRPr lang="en-GB" sz="40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595959"/>
                </a:solidFill>
              </a:rPr>
              <a:t>Is </a:t>
            </a:r>
            <a:r>
              <a:rPr lang="en-GB" sz="4000" dirty="0">
                <a:solidFill>
                  <a:srgbClr val="595959"/>
                </a:solidFill>
              </a:rPr>
              <a:t>a  way of making decisions!</a:t>
            </a:r>
          </a:p>
          <a:p>
            <a:endParaRPr lang="en-GB" sz="4000" dirty="0">
              <a:solidFill>
                <a:srgbClr val="595959"/>
              </a:solidFill>
            </a:endParaRPr>
          </a:p>
          <a:p>
            <a:r>
              <a:rPr lang="en-GB" sz="4000" dirty="0">
                <a:solidFill>
                  <a:srgbClr val="595959"/>
                </a:solidFill>
              </a:rPr>
              <a:t>We consider the environmental, social and economic implications</a:t>
            </a:r>
          </a:p>
          <a:p>
            <a:r>
              <a:rPr lang="en-GB" sz="4000" dirty="0">
                <a:solidFill>
                  <a:srgbClr val="595959"/>
                </a:solidFill>
              </a:rPr>
              <a:t>We take a long term perspective</a:t>
            </a:r>
          </a:p>
          <a:p>
            <a:r>
              <a:rPr lang="en-GB" sz="4000" dirty="0">
                <a:solidFill>
                  <a:srgbClr val="595959"/>
                </a:solidFill>
              </a:rPr>
              <a:t>We seek to enhance the positive impact of what we do</a:t>
            </a:r>
          </a:p>
          <a:p>
            <a:r>
              <a:rPr lang="en-GB" sz="4000" dirty="0">
                <a:solidFill>
                  <a:srgbClr val="595959"/>
                </a:solidFill>
              </a:rPr>
              <a:t>We seek to reduce the negative impact of what we do</a:t>
            </a:r>
          </a:p>
          <a:p>
            <a:pPr marL="0" indent="0">
              <a:buNone/>
            </a:pPr>
            <a:endParaRPr lang="en-GB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595959"/>
                </a:solidFill>
              </a:rPr>
              <a:t>NETpositive Sustainability</a:t>
            </a:r>
            <a:endParaRPr lang="en-GB" b="1" dirty="0">
              <a:solidFill>
                <a:srgbClr val="595959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2308800" y="1954551"/>
            <a:ext cx="30952" cy="34906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339752" y="5445224"/>
            <a:ext cx="54726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 bwMode="auto">
          <a:xfrm>
            <a:off x="2689098" y="2853740"/>
            <a:ext cx="4032448" cy="1872209"/>
          </a:xfrm>
          <a:custGeom>
            <a:avLst/>
            <a:gdLst>
              <a:gd name="connsiteX0" fmla="*/ 0 w 3998068"/>
              <a:gd name="connsiteY0" fmla="*/ 1760706 h 1760706"/>
              <a:gd name="connsiteX1" fmla="*/ 2480553 w 3998068"/>
              <a:gd name="connsiteY1" fmla="*/ 1361872 h 1760706"/>
              <a:gd name="connsiteX2" fmla="*/ 3998068 w 3998068"/>
              <a:gd name="connsiteY2" fmla="*/ 0 h 17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68" h="1760706">
                <a:moveTo>
                  <a:pt x="0" y="1760706"/>
                </a:moveTo>
                <a:cubicBezTo>
                  <a:pt x="907104" y="1708014"/>
                  <a:pt x="1814208" y="1655323"/>
                  <a:pt x="2480553" y="1361872"/>
                </a:cubicBezTo>
                <a:cubicBezTo>
                  <a:pt x="3146898" y="1068421"/>
                  <a:pt x="3572483" y="534210"/>
                  <a:pt x="3998068" y="0"/>
                </a:cubicBezTo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rgbClr val="C66005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616741" y="2490281"/>
            <a:ext cx="3482836" cy="1819072"/>
          </a:xfrm>
          <a:custGeom>
            <a:avLst/>
            <a:gdLst>
              <a:gd name="connsiteX0" fmla="*/ 0 w 3745149"/>
              <a:gd name="connsiteY0" fmla="*/ 1819072 h 1819072"/>
              <a:gd name="connsiteX1" fmla="*/ 2120630 w 3745149"/>
              <a:gd name="connsiteY1" fmla="*/ 1322962 h 1819072"/>
              <a:gd name="connsiteX2" fmla="*/ 3745149 w 3745149"/>
              <a:gd name="connsiteY2" fmla="*/ 0 h 1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149" h="1819072">
                <a:moveTo>
                  <a:pt x="0" y="1819072"/>
                </a:moveTo>
                <a:cubicBezTo>
                  <a:pt x="748219" y="1722606"/>
                  <a:pt x="1496438" y="1626141"/>
                  <a:pt x="2120630" y="1322962"/>
                </a:cubicBezTo>
                <a:cubicBezTo>
                  <a:pt x="2744822" y="1019783"/>
                  <a:pt x="3244985" y="509891"/>
                  <a:pt x="3745149" y="0"/>
                </a:cubicBezTo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C66005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749006" y="4831374"/>
            <a:ext cx="4654099" cy="144313"/>
          </a:xfrm>
          <a:custGeom>
            <a:avLst/>
            <a:gdLst>
              <a:gd name="connsiteX0" fmla="*/ 0 w 4134256"/>
              <a:gd name="connsiteY0" fmla="*/ 323601 h 479244"/>
              <a:gd name="connsiteX1" fmla="*/ 2772383 w 4134256"/>
              <a:gd name="connsiteY1" fmla="*/ 2588 h 479244"/>
              <a:gd name="connsiteX2" fmla="*/ 4134256 w 4134256"/>
              <a:gd name="connsiteY2" fmla="*/ 479244 h 4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4256" h="479244">
                <a:moveTo>
                  <a:pt x="0" y="323601"/>
                </a:moveTo>
                <a:cubicBezTo>
                  <a:pt x="1041670" y="150124"/>
                  <a:pt x="2083340" y="-23353"/>
                  <a:pt x="2772383" y="2588"/>
                </a:cubicBezTo>
                <a:cubicBezTo>
                  <a:pt x="3461426" y="28528"/>
                  <a:pt x="3797841" y="253886"/>
                  <a:pt x="4134256" y="479244"/>
                </a:cubicBezTo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rgbClr val="C66005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697802" y="3547147"/>
            <a:ext cx="87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95959"/>
                </a:solidFill>
              </a:rPr>
              <a:t>Impact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8483" y="5433231"/>
            <a:ext cx="87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95959"/>
                </a:solidFill>
              </a:rPr>
              <a:t>Time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899970">
            <a:off x="4832507" y="2463178"/>
            <a:ext cx="190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Social Value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 rot="18629543">
            <a:off x="5420379" y="2806147"/>
            <a:ext cx="210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Economic Value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2847" y="4554709"/>
            <a:ext cx="293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Environmental Impact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9898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846</Words>
  <Application>Microsoft Office PowerPoint</Application>
  <PresentationFormat>On-screen Show (4:3)</PresentationFormat>
  <Paragraphs>181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NETpositive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Social Responsibility look like?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 Futures</dc:creator>
  <cp:lastModifiedBy>KeeleUni</cp:lastModifiedBy>
  <cp:revision>65</cp:revision>
  <dcterms:created xsi:type="dcterms:W3CDTF">2013-10-24T15:16:04Z</dcterms:created>
  <dcterms:modified xsi:type="dcterms:W3CDTF">2015-11-09T13:59:30Z</dcterms:modified>
</cp:coreProperties>
</file>